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6" r:id="rId10"/>
    <p:sldId id="267" r:id="rId11"/>
    <p:sldId id="268" r:id="rId12"/>
    <p:sldId id="270" r:id="rId13"/>
    <p:sldId id="271" r:id="rId14"/>
    <p:sldId id="272" r:id="rId15"/>
    <p:sldId id="273" r:id="rId16"/>
    <p:sldId id="264" r:id="rId17"/>
  </p:sldIdLst>
  <p:sldSz cx="14630400" cy="8229600"/>
  <p:notesSz cx="8229600" cy="14630400"/>
  <p:embeddedFontLst>
    <p:embeddedFont>
      <p:font typeface="Instrument Sans Medium" panose="020B0604020202020204" charset="0"/>
      <p:regular r:id="rId19"/>
    </p:embeddedFont>
    <p:embeddedFont>
      <p:font typeface="Instrument Sans Semi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519"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305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85839-C2C0-3EE9-D995-31BA8DBE70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A6437-0D96-716B-0B4A-F9BF3F457C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84522E-3047-E3BA-43BD-E652F7AC3A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DADA4E-8769-40B4-BA2C-C6FF7A505059}"/>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696106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38200"/>
            <a:ext cx="7556421" cy="3089434"/>
          </a:xfrm>
          <a:prstGeom prst="rect">
            <a:avLst/>
          </a:prstGeom>
          <a:noFill/>
          <a:ln/>
        </p:spPr>
        <p:txBody>
          <a:bodyPr wrap="squar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TEAM CEREBRO</a:t>
            </a:r>
          </a:p>
          <a:p>
            <a:pPr marL="0" indent="0">
              <a:lnSpc>
                <a:spcPts val="5550"/>
              </a:lnSpc>
              <a:buNone/>
            </a:pPr>
            <a:endParaRPr lang="en-US" sz="4450" dirty="0">
              <a:solidFill>
                <a:srgbClr val="CBCCCE"/>
              </a:solidFill>
              <a:latin typeface="Instrument Sans Semi Bold" pitchFamily="34" charset="0"/>
              <a:ea typeface="Instrument Sans Semi Bold" pitchFamily="34" charset="-122"/>
              <a:cs typeface="Instrument Sans Semi Bold" pitchFamily="34" charset="-120"/>
            </a:endParaRPr>
          </a:p>
          <a:p>
            <a:pPr marL="0" indent="0">
              <a:lnSpc>
                <a:spcPts val="5550"/>
              </a:lnSpc>
              <a:buNone/>
            </a:pPr>
            <a:r>
              <a:rPr lang="en-US" sz="4450" dirty="0" err="1">
                <a:solidFill>
                  <a:srgbClr val="CBCCCE"/>
                </a:solidFill>
                <a:latin typeface="Instrument Sans Semi Bold" pitchFamily="34" charset="0"/>
                <a:ea typeface="Instrument Sans Semi Bold" pitchFamily="34" charset="-122"/>
                <a:cs typeface="Instrument Sans Semi Bold" pitchFamily="34" charset="-120"/>
              </a:rPr>
              <a:t>UpDown</a:t>
            </a:r>
            <a:r>
              <a:rPr lang="en-US" sz="4450" dirty="0">
                <a:solidFill>
                  <a:srgbClr val="CBCCCE"/>
                </a:solidFill>
                <a:latin typeface="Instrument Sans Semi Bold" pitchFamily="34" charset="0"/>
                <a:ea typeface="Instrument Sans Semi Bold" pitchFamily="34" charset="-122"/>
                <a:cs typeface="Instrument Sans Semi Bold" pitchFamily="34" charset="-120"/>
              </a:rPr>
              <a:t>-Predicting Future Market Trends</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Welcome to our presentation on predicting future trends in financial markets with AI. Today, we will explore how AI is revolutionizing the financial world and offer a powerful solution for making informed trading decisions.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2B3F321-AFC0-F9B1-94F8-4FEF1EA9490B}"/>
              </a:ext>
            </a:extLst>
          </p:cNvPr>
          <p:cNvSpPr/>
          <p:nvPr/>
        </p:nvSpPr>
        <p:spPr>
          <a:xfrm>
            <a:off x="1321013" y="1010799"/>
            <a:ext cx="11332306" cy="708779"/>
          </a:xfrm>
          <a:prstGeom prst="rect">
            <a:avLst/>
          </a:prstGeom>
          <a:noFill/>
          <a:ln/>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Changes made after the results.</a:t>
            </a:r>
            <a:endParaRPr lang="en-US" sz="4450" dirty="0"/>
          </a:p>
        </p:txBody>
      </p:sp>
      <p:sp>
        <p:nvSpPr>
          <p:cNvPr id="3" name="TextBox 2">
            <a:extLst>
              <a:ext uri="{FF2B5EF4-FFF2-40B4-BE49-F238E27FC236}">
                <a16:creationId xmlns:a16="http://schemas.microsoft.com/office/drawing/2014/main" id="{E45C961B-501E-E828-49E5-DDACE0E6ACB3}"/>
              </a:ext>
            </a:extLst>
          </p:cNvPr>
          <p:cNvSpPr txBox="1"/>
          <p:nvPr/>
        </p:nvSpPr>
        <p:spPr>
          <a:xfrm>
            <a:off x="815546" y="2191265"/>
            <a:ext cx="13032259" cy="2308324"/>
          </a:xfrm>
          <a:prstGeom prst="rect">
            <a:avLst/>
          </a:prstGeom>
          <a:noFill/>
        </p:spPr>
        <p:txBody>
          <a:bodyPr wrap="square" rtlCol="0">
            <a:spAutoFit/>
          </a:bodyPr>
          <a:lstStyle/>
          <a:p>
            <a:pPr marL="285750" indent="-285750">
              <a:buFontTx/>
              <a:buChar char="-"/>
            </a:pPr>
            <a:r>
              <a:rPr lang="en-IN" dirty="0">
                <a:solidFill>
                  <a:schemeClr val="bg1"/>
                </a:solidFill>
              </a:rPr>
              <a:t>Initially in the results we could see that the number of buy or sell orders were more in number compared to the other order due to market sentiments, so we made changes in the code such that a buy order is followed strictly by a sell order hence making it easier for us to calculate the profit/loss percentage and also calculate the accuracy of our project.</a:t>
            </a:r>
          </a:p>
          <a:p>
            <a:pPr marL="285750" indent="-285750">
              <a:buFontTx/>
              <a:buChar char="-"/>
            </a:pPr>
            <a:r>
              <a:rPr lang="en-IN" dirty="0">
                <a:solidFill>
                  <a:schemeClr val="bg1"/>
                </a:solidFill>
              </a:rPr>
              <a:t>We integrated the blockchain component in the project such that every time a buy or a sell call is made, it gets pushed into the blockchain and hence be immutable forever maintaining transparency. But we didn’t have any further calls after the implementation hence we couldn’t generate any transactions as of now.</a:t>
            </a:r>
          </a:p>
          <a:p>
            <a:pPr marL="285750" indent="-285750">
              <a:buFontTx/>
              <a:buChar char="-"/>
            </a:pPr>
            <a:r>
              <a:rPr lang="en-IN" dirty="0">
                <a:solidFill>
                  <a:schemeClr val="bg1"/>
                </a:solidFill>
              </a:rPr>
              <a:t>To compensate for it, we had made it so that all the calls were getting saved in a csv file which has logged in all the data we got overnight and is been attached in the </a:t>
            </a:r>
            <a:r>
              <a:rPr lang="en-IN" dirty="0" err="1">
                <a:solidFill>
                  <a:schemeClr val="bg1"/>
                </a:solidFill>
              </a:rPr>
              <a:t>github</a:t>
            </a:r>
            <a:r>
              <a:rPr lang="en-IN" dirty="0">
                <a:solidFill>
                  <a:schemeClr val="bg1"/>
                </a:solidFill>
              </a:rPr>
              <a:t> repository.</a:t>
            </a:r>
          </a:p>
        </p:txBody>
      </p:sp>
      <p:sp>
        <p:nvSpPr>
          <p:cNvPr id="5" name="Rectangle 4">
            <a:extLst>
              <a:ext uri="{FF2B5EF4-FFF2-40B4-BE49-F238E27FC236}">
                <a16:creationId xmlns:a16="http://schemas.microsoft.com/office/drawing/2014/main" id="{1FFC0402-F70C-50C2-63E2-FD612C5AAAD5}"/>
              </a:ext>
            </a:extLst>
          </p:cNvPr>
          <p:cNvSpPr/>
          <p:nvPr/>
        </p:nvSpPr>
        <p:spPr>
          <a:xfrm>
            <a:off x="12858750" y="7715250"/>
            <a:ext cx="1771650" cy="514350"/>
          </a:xfrm>
          <a:prstGeom prst="rect">
            <a:avLst/>
          </a:prstGeom>
          <a:solidFill>
            <a:srgbClr val="2929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44791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B610F-477F-A6A9-C06B-D07F1BD9128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9659D35-8AE8-274D-015A-046FCD4E6B21}"/>
              </a:ext>
            </a:extLst>
          </p:cNvPr>
          <p:cNvSpPr/>
          <p:nvPr/>
        </p:nvSpPr>
        <p:spPr>
          <a:xfrm>
            <a:off x="1321013" y="1010799"/>
            <a:ext cx="11332306" cy="708779"/>
          </a:xfrm>
          <a:prstGeom prst="rect">
            <a:avLst/>
          </a:prstGeom>
          <a:noFill/>
          <a:ln/>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Future Scopes</a:t>
            </a:r>
            <a:endParaRPr lang="en-US" sz="4450" dirty="0"/>
          </a:p>
        </p:txBody>
      </p:sp>
      <p:sp>
        <p:nvSpPr>
          <p:cNvPr id="3" name="TextBox 2">
            <a:extLst>
              <a:ext uri="{FF2B5EF4-FFF2-40B4-BE49-F238E27FC236}">
                <a16:creationId xmlns:a16="http://schemas.microsoft.com/office/drawing/2014/main" id="{080E6560-FF0C-CBAB-933A-1B204D29E961}"/>
              </a:ext>
            </a:extLst>
          </p:cNvPr>
          <p:cNvSpPr txBox="1"/>
          <p:nvPr/>
        </p:nvSpPr>
        <p:spPr>
          <a:xfrm>
            <a:off x="815546" y="2191265"/>
            <a:ext cx="13032259" cy="1200329"/>
          </a:xfrm>
          <a:prstGeom prst="rect">
            <a:avLst/>
          </a:prstGeom>
          <a:noFill/>
        </p:spPr>
        <p:txBody>
          <a:bodyPr wrap="square" rtlCol="0">
            <a:spAutoFit/>
          </a:bodyPr>
          <a:lstStyle/>
          <a:p>
            <a:pPr marL="285750" indent="-285750">
              <a:buFontTx/>
              <a:buChar char="-"/>
            </a:pPr>
            <a:r>
              <a:rPr lang="en-IN" dirty="0">
                <a:solidFill>
                  <a:schemeClr val="bg1"/>
                </a:solidFill>
              </a:rPr>
              <a:t>Currently the model is checking if three of the five conditions are satisfied and hence a buy or a sell order is given as the output. If all five of the conditions are met, a Super Buy/ Super Sell call is made which will have the highest accuracy in all of the calls. </a:t>
            </a:r>
          </a:p>
          <a:p>
            <a:pPr marL="285750" indent="-285750">
              <a:buFontTx/>
              <a:buChar char="-"/>
            </a:pPr>
            <a:r>
              <a:rPr lang="en-IN" dirty="0">
                <a:solidFill>
                  <a:schemeClr val="bg1"/>
                </a:solidFill>
              </a:rPr>
              <a:t>We have made the code such that we would get short term gains in order to show the results, but to make it more accurate we can increase the timeline of the indicators hence giving the code a bigger timeline to work on and hence create more accurate results.</a:t>
            </a:r>
          </a:p>
        </p:txBody>
      </p:sp>
      <p:sp>
        <p:nvSpPr>
          <p:cNvPr id="4" name="Rectangle 3">
            <a:extLst>
              <a:ext uri="{FF2B5EF4-FFF2-40B4-BE49-F238E27FC236}">
                <a16:creationId xmlns:a16="http://schemas.microsoft.com/office/drawing/2014/main" id="{0DD565B7-44C2-46FE-62BC-ED8F3C9F786B}"/>
              </a:ext>
            </a:extLst>
          </p:cNvPr>
          <p:cNvSpPr/>
          <p:nvPr/>
        </p:nvSpPr>
        <p:spPr>
          <a:xfrm>
            <a:off x="12858750" y="7715250"/>
            <a:ext cx="1771650" cy="514350"/>
          </a:xfrm>
          <a:prstGeom prst="rect">
            <a:avLst/>
          </a:prstGeom>
          <a:solidFill>
            <a:srgbClr val="2929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3950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3DB0A-346C-5EC2-EEC5-E4892DD66F5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98ABA0A-0656-2612-068F-B30AE3AAFD38}"/>
              </a:ext>
            </a:extLst>
          </p:cNvPr>
          <p:cNvSpPr/>
          <p:nvPr/>
        </p:nvSpPr>
        <p:spPr>
          <a:xfrm>
            <a:off x="1059756" y="488285"/>
            <a:ext cx="11332306" cy="708779"/>
          </a:xfrm>
          <a:prstGeom prst="rect">
            <a:avLst/>
          </a:prstGeom>
          <a:noFill/>
          <a:ln/>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rPr>
              <a:t>Working of the model</a:t>
            </a:r>
            <a:endParaRPr lang="en-US" sz="4450" dirty="0"/>
          </a:p>
        </p:txBody>
      </p:sp>
      <p:pic>
        <p:nvPicPr>
          <p:cNvPr id="11" name="Picture 10">
            <a:extLst>
              <a:ext uri="{FF2B5EF4-FFF2-40B4-BE49-F238E27FC236}">
                <a16:creationId xmlns:a16="http://schemas.microsoft.com/office/drawing/2014/main" id="{86AF9774-B731-65BB-CADA-C1246C45E850}"/>
              </a:ext>
            </a:extLst>
          </p:cNvPr>
          <p:cNvPicPr>
            <a:picLocks noChangeAspect="1"/>
          </p:cNvPicPr>
          <p:nvPr/>
        </p:nvPicPr>
        <p:blipFill>
          <a:blip r:embed="rId2"/>
          <a:stretch>
            <a:fillRect/>
          </a:stretch>
        </p:blipFill>
        <p:spPr>
          <a:xfrm>
            <a:off x="2601196" y="1491410"/>
            <a:ext cx="8952176" cy="6249905"/>
          </a:xfrm>
          <a:prstGeom prst="rect">
            <a:avLst/>
          </a:prstGeom>
        </p:spPr>
      </p:pic>
      <p:sp>
        <p:nvSpPr>
          <p:cNvPr id="16" name="Rectangle 15">
            <a:extLst>
              <a:ext uri="{FF2B5EF4-FFF2-40B4-BE49-F238E27FC236}">
                <a16:creationId xmlns:a16="http://schemas.microsoft.com/office/drawing/2014/main" id="{32412B6A-5FDD-8B9C-6527-011386F69D38}"/>
              </a:ext>
            </a:extLst>
          </p:cNvPr>
          <p:cNvSpPr/>
          <p:nvPr/>
        </p:nvSpPr>
        <p:spPr>
          <a:xfrm>
            <a:off x="12858750" y="7715250"/>
            <a:ext cx="1771650" cy="514350"/>
          </a:xfrm>
          <a:prstGeom prst="rect">
            <a:avLst/>
          </a:prstGeom>
          <a:solidFill>
            <a:srgbClr val="2929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35502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1507E-6241-A2B3-B42C-005B15B865E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DA4CA4C-72A1-542C-858F-C0747707E083}"/>
              </a:ext>
            </a:extLst>
          </p:cNvPr>
          <p:cNvSpPr/>
          <p:nvPr/>
        </p:nvSpPr>
        <p:spPr>
          <a:xfrm>
            <a:off x="1321013" y="656409"/>
            <a:ext cx="11332306" cy="708779"/>
          </a:xfrm>
          <a:prstGeom prst="rect">
            <a:avLst/>
          </a:prstGeom>
          <a:noFill/>
          <a:ln/>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rPr>
              <a:t>Working of the model</a:t>
            </a:r>
            <a:endParaRPr lang="en-US" sz="4450" dirty="0"/>
          </a:p>
        </p:txBody>
      </p:sp>
      <p:pic>
        <p:nvPicPr>
          <p:cNvPr id="13" name="Picture 12">
            <a:extLst>
              <a:ext uri="{FF2B5EF4-FFF2-40B4-BE49-F238E27FC236}">
                <a16:creationId xmlns:a16="http://schemas.microsoft.com/office/drawing/2014/main" id="{03C988BA-69C9-4EE8-E034-064494863ABB}"/>
              </a:ext>
            </a:extLst>
          </p:cNvPr>
          <p:cNvPicPr>
            <a:picLocks noChangeAspect="1"/>
          </p:cNvPicPr>
          <p:nvPr/>
        </p:nvPicPr>
        <p:blipFill>
          <a:blip r:embed="rId2"/>
          <a:stretch>
            <a:fillRect/>
          </a:stretch>
        </p:blipFill>
        <p:spPr>
          <a:xfrm>
            <a:off x="2510138" y="1864720"/>
            <a:ext cx="9610124" cy="5405695"/>
          </a:xfrm>
          <a:prstGeom prst="rect">
            <a:avLst/>
          </a:prstGeom>
        </p:spPr>
      </p:pic>
      <p:sp>
        <p:nvSpPr>
          <p:cNvPr id="3" name="Rectangle 2">
            <a:extLst>
              <a:ext uri="{FF2B5EF4-FFF2-40B4-BE49-F238E27FC236}">
                <a16:creationId xmlns:a16="http://schemas.microsoft.com/office/drawing/2014/main" id="{49FC9960-F414-CA76-6C24-BE292D2275EC}"/>
              </a:ext>
            </a:extLst>
          </p:cNvPr>
          <p:cNvSpPr/>
          <p:nvPr/>
        </p:nvSpPr>
        <p:spPr>
          <a:xfrm>
            <a:off x="12858750" y="7715250"/>
            <a:ext cx="1771650" cy="514350"/>
          </a:xfrm>
          <a:prstGeom prst="rect">
            <a:avLst/>
          </a:prstGeom>
          <a:solidFill>
            <a:srgbClr val="2929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62791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94A1C-38F2-C2CD-E122-41FD50AF428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FDE7300-262E-B183-E3D6-651F774C19CA}"/>
              </a:ext>
            </a:extLst>
          </p:cNvPr>
          <p:cNvSpPr/>
          <p:nvPr/>
        </p:nvSpPr>
        <p:spPr>
          <a:xfrm>
            <a:off x="900098" y="502799"/>
            <a:ext cx="11332306" cy="708779"/>
          </a:xfrm>
          <a:prstGeom prst="rect">
            <a:avLst/>
          </a:prstGeom>
          <a:noFill/>
          <a:ln/>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rPr>
              <a:t>Working of the model</a:t>
            </a:r>
            <a:endParaRPr lang="en-US" sz="4450" dirty="0"/>
          </a:p>
        </p:txBody>
      </p:sp>
      <p:pic>
        <p:nvPicPr>
          <p:cNvPr id="15" name="Picture 14">
            <a:extLst>
              <a:ext uri="{FF2B5EF4-FFF2-40B4-BE49-F238E27FC236}">
                <a16:creationId xmlns:a16="http://schemas.microsoft.com/office/drawing/2014/main" id="{0A213B16-15DD-D052-2143-6FF0C0C28C1B}"/>
              </a:ext>
            </a:extLst>
          </p:cNvPr>
          <p:cNvPicPr>
            <a:picLocks noChangeAspect="1"/>
          </p:cNvPicPr>
          <p:nvPr/>
        </p:nvPicPr>
        <p:blipFill>
          <a:blip r:embed="rId2"/>
          <a:stretch>
            <a:fillRect/>
          </a:stretch>
        </p:blipFill>
        <p:spPr>
          <a:xfrm>
            <a:off x="2101433" y="1748607"/>
            <a:ext cx="10130971" cy="5698671"/>
          </a:xfrm>
          <a:prstGeom prst="rect">
            <a:avLst/>
          </a:prstGeom>
        </p:spPr>
      </p:pic>
      <p:sp>
        <p:nvSpPr>
          <p:cNvPr id="3" name="Rectangle 2">
            <a:extLst>
              <a:ext uri="{FF2B5EF4-FFF2-40B4-BE49-F238E27FC236}">
                <a16:creationId xmlns:a16="http://schemas.microsoft.com/office/drawing/2014/main" id="{531DF967-00FF-0127-53EC-43BF9D2170F8}"/>
              </a:ext>
            </a:extLst>
          </p:cNvPr>
          <p:cNvSpPr/>
          <p:nvPr/>
        </p:nvSpPr>
        <p:spPr>
          <a:xfrm>
            <a:off x="12858750" y="7715250"/>
            <a:ext cx="1771650" cy="514350"/>
          </a:xfrm>
          <a:prstGeom prst="rect">
            <a:avLst/>
          </a:prstGeom>
          <a:solidFill>
            <a:srgbClr val="2929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83918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015D6-2169-C48E-A4C8-5B1D8BAA437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4A5556F-C327-C4D8-3330-02CB15C37335}"/>
              </a:ext>
            </a:extLst>
          </p:cNvPr>
          <p:cNvSpPr/>
          <p:nvPr/>
        </p:nvSpPr>
        <p:spPr>
          <a:xfrm>
            <a:off x="900098" y="502799"/>
            <a:ext cx="11332306" cy="708779"/>
          </a:xfrm>
          <a:prstGeom prst="rect">
            <a:avLst/>
          </a:prstGeom>
          <a:noFill/>
          <a:ln/>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rPr>
              <a:t>Working of the model</a:t>
            </a:r>
            <a:endParaRPr lang="en-US" sz="4450" dirty="0"/>
          </a:p>
        </p:txBody>
      </p:sp>
      <p:sp>
        <p:nvSpPr>
          <p:cNvPr id="4" name="Rectangle 3">
            <a:extLst>
              <a:ext uri="{FF2B5EF4-FFF2-40B4-BE49-F238E27FC236}">
                <a16:creationId xmlns:a16="http://schemas.microsoft.com/office/drawing/2014/main" id="{570CDFDF-52DE-06B6-44B2-100F328277E8}"/>
              </a:ext>
            </a:extLst>
          </p:cNvPr>
          <p:cNvSpPr/>
          <p:nvPr/>
        </p:nvSpPr>
        <p:spPr>
          <a:xfrm>
            <a:off x="12858750" y="7715250"/>
            <a:ext cx="1771650" cy="514350"/>
          </a:xfrm>
          <a:prstGeom prst="rect">
            <a:avLst/>
          </a:prstGeom>
          <a:solidFill>
            <a:srgbClr val="2929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0341FEC5-D400-C710-2810-481617694762}"/>
              </a:ext>
            </a:extLst>
          </p:cNvPr>
          <p:cNvSpPr txBox="1"/>
          <p:nvPr/>
        </p:nvSpPr>
        <p:spPr>
          <a:xfrm>
            <a:off x="6197008" y="7087445"/>
            <a:ext cx="2236381" cy="369332"/>
          </a:xfrm>
          <a:prstGeom prst="rect">
            <a:avLst/>
          </a:prstGeom>
          <a:noFill/>
        </p:spPr>
        <p:txBody>
          <a:bodyPr wrap="none" rtlCol="0">
            <a:spAutoFit/>
          </a:bodyPr>
          <a:lstStyle/>
          <a:p>
            <a:r>
              <a:rPr lang="en-IN" dirty="0">
                <a:solidFill>
                  <a:schemeClr val="bg1"/>
                </a:solidFill>
              </a:rPr>
              <a:t>Click to Play the video</a:t>
            </a:r>
          </a:p>
        </p:txBody>
      </p:sp>
      <p:pic>
        <p:nvPicPr>
          <p:cNvPr id="6" name="1">
            <a:hlinkClick r:id="" action="ppaction://media"/>
            <a:extLst>
              <a:ext uri="{FF2B5EF4-FFF2-40B4-BE49-F238E27FC236}">
                <a16:creationId xmlns:a16="http://schemas.microsoft.com/office/drawing/2014/main" id="{19F36989-5B07-5945-D468-5F0F958A84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75470" y="1375976"/>
            <a:ext cx="9679459" cy="5444696"/>
          </a:xfrm>
          <a:prstGeom prst="rect">
            <a:avLst/>
          </a:prstGeom>
        </p:spPr>
      </p:pic>
    </p:spTree>
    <p:extLst>
      <p:ext uri="{BB962C8B-B14F-4D97-AF65-F5344CB8AC3E}">
        <p14:creationId xmlns:p14="http://schemas.microsoft.com/office/powerpoint/2010/main" val="55430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6452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Conclusion</a:t>
            </a:r>
            <a:endParaRPr lang="en-US" sz="4450" dirty="0"/>
          </a:p>
        </p:txBody>
      </p:sp>
      <p:sp>
        <p:nvSpPr>
          <p:cNvPr id="4" name="Text 1"/>
          <p:cNvSpPr/>
          <p:nvPr/>
        </p:nvSpPr>
        <p:spPr>
          <a:xfrm>
            <a:off x="793790" y="391346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This project demonstrates a robust approach to leveraging AI and blockchain for financial market prediction, delivering transparency, accuracy, and ease of use. It bridges the gap between analytics and trust in trading predictions.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06515" y="238576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Problem Statement</a:t>
            </a:r>
            <a:endParaRPr lang="en-US" sz="4450" dirty="0"/>
          </a:p>
        </p:txBody>
      </p:sp>
      <p:sp>
        <p:nvSpPr>
          <p:cNvPr id="3" name="Text 1"/>
          <p:cNvSpPr/>
          <p:nvPr/>
        </p:nvSpPr>
        <p:spPr>
          <a:xfrm>
            <a:off x="406515" y="3548175"/>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Price prediction in financial markets is highly volatile and prone to inaccuracies due to:</a:t>
            </a:r>
            <a:endParaRPr lang="en-US" sz="1750" dirty="0"/>
          </a:p>
        </p:txBody>
      </p:sp>
      <p:sp>
        <p:nvSpPr>
          <p:cNvPr id="4" name="Text 2"/>
          <p:cNvSpPr/>
          <p:nvPr/>
        </p:nvSpPr>
        <p:spPr>
          <a:xfrm>
            <a:off x="406515" y="416622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High market fluctuations and unpredictability.</a:t>
            </a:r>
            <a:endParaRPr lang="en-US" sz="1750" dirty="0"/>
          </a:p>
        </p:txBody>
      </p:sp>
      <p:sp>
        <p:nvSpPr>
          <p:cNvPr id="5" name="Text 3"/>
          <p:cNvSpPr/>
          <p:nvPr/>
        </p:nvSpPr>
        <p:spPr>
          <a:xfrm>
            <a:off x="406515" y="460842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Lack of transparency in prediction models. </a:t>
            </a:r>
            <a:endParaRPr lang="en-US" sz="1750" dirty="0"/>
          </a:p>
        </p:txBody>
      </p:sp>
      <p:sp>
        <p:nvSpPr>
          <p:cNvPr id="6" name="Text 4"/>
          <p:cNvSpPr/>
          <p:nvPr/>
        </p:nvSpPr>
        <p:spPr>
          <a:xfrm>
            <a:off x="406515" y="505062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Difficulty for users to verify the historical accuracy of predictions.</a:t>
            </a:r>
            <a:endParaRPr lang="en-US" sz="1750" dirty="0"/>
          </a:p>
        </p:txBody>
      </p:sp>
      <p:sp>
        <p:nvSpPr>
          <p:cNvPr id="7" name="Rectangle 6">
            <a:extLst>
              <a:ext uri="{FF2B5EF4-FFF2-40B4-BE49-F238E27FC236}">
                <a16:creationId xmlns:a16="http://schemas.microsoft.com/office/drawing/2014/main" id="{A14347C6-358D-4253-BA4C-66A67A32D3B7}"/>
              </a:ext>
            </a:extLst>
          </p:cNvPr>
          <p:cNvSpPr/>
          <p:nvPr/>
        </p:nvSpPr>
        <p:spPr>
          <a:xfrm>
            <a:off x="12790842" y="7691718"/>
            <a:ext cx="1839558" cy="537882"/>
          </a:xfrm>
          <a:prstGeom prst="rect">
            <a:avLst/>
          </a:prstGeom>
          <a:solidFill>
            <a:srgbClr val="2929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4087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Proposed Solution</a:t>
            </a:r>
            <a:endParaRPr lang="en-US" sz="4450" dirty="0"/>
          </a:p>
        </p:txBody>
      </p:sp>
      <p:sp>
        <p:nvSpPr>
          <p:cNvPr id="4" name="Text 1"/>
          <p:cNvSpPr/>
          <p:nvPr/>
        </p:nvSpPr>
        <p:spPr>
          <a:xfrm>
            <a:off x="6280190" y="3289816"/>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Develop a system that integrates machine learning for trend prediction with a blockchain-based record-keeping system to ensure transparency and trust.</a:t>
            </a:r>
            <a:endParaRPr lang="en-US" sz="1750" dirty="0"/>
          </a:p>
        </p:txBody>
      </p:sp>
      <p:sp>
        <p:nvSpPr>
          <p:cNvPr id="5" name="Text 2"/>
          <p:cNvSpPr/>
          <p:nvPr/>
        </p:nvSpPr>
        <p:spPr>
          <a:xfrm>
            <a:off x="6280190" y="4457819"/>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Utilize historical market data and technical indicators to train an AI model capable of identifying price trends. </a:t>
            </a:r>
            <a:endParaRPr lang="en-US" sz="1750" dirty="0"/>
          </a:p>
        </p:txBody>
      </p:sp>
      <p:sp>
        <p:nvSpPr>
          <p:cNvPr id="6" name="Text 3"/>
          <p:cNvSpPr/>
          <p:nvPr/>
        </p:nvSpPr>
        <p:spPr>
          <a:xfrm>
            <a:off x="6280190" y="5262920"/>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Provide users with real-time market graphs and predictions through an interactive interface</a:t>
            </a:r>
            <a:endParaRPr lang="en-US" sz="1750" dirty="0"/>
          </a:p>
        </p:txBody>
      </p:sp>
      <p:sp>
        <p:nvSpPr>
          <p:cNvPr id="7" name="Rectangle 6">
            <a:extLst>
              <a:ext uri="{FF2B5EF4-FFF2-40B4-BE49-F238E27FC236}">
                <a16:creationId xmlns:a16="http://schemas.microsoft.com/office/drawing/2014/main" id="{48A2C1C0-1AC8-462F-BC20-569500B35630}"/>
              </a:ext>
            </a:extLst>
          </p:cNvPr>
          <p:cNvSpPr/>
          <p:nvPr/>
        </p:nvSpPr>
        <p:spPr>
          <a:xfrm>
            <a:off x="12790842" y="7691718"/>
            <a:ext cx="1839558" cy="537882"/>
          </a:xfrm>
          <a:prstGeom prst="rect">
            <a:avLst/>
          </a:prstGeom>
          <a:solidFill>
            <a:srgbClr val="2929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0191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Methodology</a:t>
            </a:r>
            <a:endParaRPr lang="en-US" sz="4450" dirty="0"/>
          </a:p>
        </p:txBody>
      </p:sp>
      <p:sp>
        <p:nvSpPr>
          <p:cNvPr id="3" name="Text 1"/>
          <p:cNvSpPr/>
          <p:nvPr/>
        </p:nvSpPr>
        <p:spPr>
          <a:xfrm>
            <a:off x="793790" y="2164318"/>
            <a:ext cx="13042821" cy="362903"/>
          </a:xfrm>
          <a:prstGeom prst="rect">
            <a:avLst/>
          </a:prstGeom>
          <a:noFill/>
          <a:ln/>
        </p:spPr>
        <p:txBody>
          <a:bodyPr wrap="none" lIns="0" tIns="0" rIns="0" bIns="0" rtlCol="0" anchor="t"/>
          <a:lstStyle/>
          <a:p>
            <a:pPr marL="0" indent="0">
              <a:lnSpc>
                <a:spcPts val="2850"/>
              </a:lnSpc>
              <a:buNone/>
            </a:pPr>
            <a:r>
              <a:rPr lang="en-US" sz="1750" b="1" u="sng" dirty="0">
                <a:solidFill>
                  <a:srgbClr val="CFD0D8"/>
                </a:solidFill>
                <a:latin typeface="Instrument Sans Medium" pitchFamily="34" charset="0"/>
                <a:ea typeface="Instrument Sans Medium" pitchFamily="34" charset="-122"/>
                <a:cs typeface="Instrument Sans Medium" pitchFamily="34" charset="-120"/>
              </a:rPr>
              <a:t>Step 1: Data Collection: </a:t>
            </a:r>
            <a:endParaRPr lang="en-US" sz="1750" dirty="0"/>
          </a:p>
        </p:txBody>
      </p:sp>
      <p:sp>
        <p:nvSpPr>
          <p:cNvPr id="4" name="Text 2"/>
          <p:cNvSpPr/>
          <p:nvPr/>
        </p:nvSpPr>
        <p:spPr>
          <a:xfrm>
            <a:off x="793790" y="278237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APIs: CoinGecko, Binance and yfinance. </a:t>
            </a:r>
            <a:endParaRPr lang="en-US" sz="1750" dirty="0"/>
          </a:p>
        </p:txBody>
      </p:sp>
      <p:sp>
        <p:nvSpPr>
          <p:cNvPr id="5" name="Text 3"/>
          <p:cNvSpPr/>
          <p:nvPr/>
        </p:nvSpPr>
        <p:spPr>
          <a:xfrm>
            <a:off x="793790" y="3224570"/>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Data Type: Historical OHLCV data (Open, High, Low, Close, Volume) and derived technical indicators (e.g., RSI, SMA, MACD)</a:t>
            </a:r>
            <a:endParaRPr lang="en-US" sz="1750" dirty="0"/>
          </a:p>
        </p:txBody>
      </p:sp>
      <p:sp>
        <p:nvSpPr>
          <p:cNvPr id="6" name="Text 4"/>
          <p:cNvSpPr/>
          <p:nvPr/>
        </p:nvSpPr>
        <p:spPr>
          <a:xfrm>
            <a:off x="793790" y="4205526"/>
            <a:ext cx="13042821" cy="362903"/>
          </a:xfrm>
          <a:prstGeom prst="rect">
            <a:avLst/>
          </a:prstGeom>
          <a:noFill/>
          <a:ln/>
        </p:spPr>
        <p:txBody>
          <a:bodyPr wrap="none" lIns="0" tIns="0" rIns="0" bIns="0" rtlCol="0" anchor="t"/>
          <a:lstStyle/>
          <a:p>
            <a:pPr marL="0" indent="0">
              <a:lnSpc>
                <a:spcPts val="2850"/>
              </a:lnSpc>
              <a:buNone/>
            </a:pPr>
            <a:r>
              <a:rPr lang="en-US" sz="1750" b="1" u="sng" dirty="0">
                <a:solidFill>
                  <a:srgbClr val="CFD0D8"/>
                </a:solidFill>
                <a:latin typeface="Instrument Sans Medium" pitchFamily="34" charset="0"/>
                <a:ea typeface="Instrument Sans Medium" pitchFamily="34" charset="-122"/>
                <a:cs typeface="Instrument Sans Medium" pitchFamily="34" charset="-120"/>
              </a:rPr>
              <a:t>Step 2: Prediction and Calculation </a:t>
            </a:r>
            <a:endParaRPr lang="en-US" sz="1750" dirty="0"/>
          </a:p>
        </p:txBody>
      </p:sp>
      <p:sp>
        <p:nvSpPr>
          <p:cNvPr id="7" name="Text 5"/>
          <p:cNvSpPr/>
          <p:nvPr/>
        </p:nvSpPr>
        <p:spPr>
          <a:xfrm>
            <a:off x="793790" y="482357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Prediction: Predict the future trend (uptrend or downtrend) based on recent data.</a:t>
            </a:r>
            <a:endParaRPr lang="en-US" sz="1750" dirty="0"/>
          </a:p>
        </p:txBody>
      </p:sp>
      <p:sp>
        <p:nvSpPr>
          <p:cNvPr id="8" name="Text 6"/>
          <p:cNvSpPr/>
          <p:nvPr/>
        </p:nvSpPr>
        <p:spPr>
          <a:xfrm>
            <a:off x="793790" y="5265777"/>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Calculation: Based on the predicted uptrend or downtrend, the model will an output when its a good time to buy the coin/stock</a:t>
            </a:r>
            <a:endParaRPr lang="en-US" sz="1750" dirty="0"/>
          </a:p>
        </p:txBody>
      </p:sp>
      <p:sp>
        <p:nvSpPr>
          <p:cNvPr id="9" name="Text 7"/>
          <p:cNvSpPr/>
          <p:nvPr/>
        </p:nvSpPr>
        <p:spPr>
          <a:xfrm>
            <a:off x="793790" y="6246733"/>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0" name="Text 8"/>
          <p:cNvSpPr/>
          <p:nvPr/>
        </p:nvSpPr>
        <p:spPr>
          <a:xfrm>
            <a:off x="793790" y="6864787"/>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1" name="Rectangle 10">
            <a:extLst>
              <a:ext uri="{FF2B5EF4-FFF2-40B4-BE49-F238E27FC236}">
                <a16:creationId xmlns:a16="http://schemas.microsoft.com/office/drawing/2014/main" id="{6099CC55-A1F2-4FF4-AF2A-864C41836B92}"/>
              </a:ext>
            </a:extLst>
          </p:cNvPr>
          <p:cNvSpPr/>
          <p:nvPr/>
        </p:nvSpPr>
        <p:spPr>
          <a:xfrm>
            <a:off x="12790842" y="7691718"/>
            <a:ext cx="1839558" cy="537882"/>
          </a:xfrm>
          <a:prstGeom prst="rect">
            <a:avLst/>
          </a:prstGeom>
          <a:solidFill>
            <a:srgbClr val="2929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98286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Methodology</a:t>
            </a:r>
            <a:endParaRPr lang="en-US" sz="4450" dirty="0"/>
          </a:p>
        </p:txBody>
      </p:sp>
      <p:sp>
        <p:nvSpPr>
          <p:cNvPr id="3" name="Text 1"/>
          <p:cNvSpPr/>
          <p:nvPr/>
        </p:nvSpPr>
        <p:spPr>
          <a:xfrm>
            <a:off x="793790" y="3145274"/>
            <a:ext cx="13042821" cy="362903"/>
          </a:xfrm>
          <a:prstGeom prst="rect">
            <a:avLst/>
          </a:prstGeom>
          <a:noFill/>
          <a:ln/>
        </p:spPr>
        <p:txBody>
          <a:bodyPr wrap="none" lIns="0" tIns="0" rIns="0" bIns="0" rtlCol="0" anchor="t"/>
          <a:lstStyle/>
          <a:p>
            <a:pPr marL="0" indent="0">
              <a:lnSpc>
                <a:spcPts val="2850"/>
              </a:lnSpc>
              <a:buNone/>
            </a:pPr>
            <a:r>
              <a:rPr lang="en-US" sz="1750" b="1" u="sng" dirty="0">
                <a:solidFill>
                  <a:srgbClr val="CFD0D8"/>
                </a:solidFill>
                <a:latin typeface="Instrument Sans Medium" pitchFamily="34" charset="0"/>
                <a:ea typeface="Instrument Sans Medium" pitchFamily="34" charset="-122"/>
                <a:cs typeface="Instrument Sans Medium" pitchFamily="34" charset="-120"/>
              </a:rPr>
              <a:t>Step 3: Blockchain Integration</a:t>
            </a:r>
            <a:endParaRPr lang="en-US" sz="1750" dirty="0"/>
          </a:p>
        </p:txBody>
      </p:sp>
      <p:sp>
        <p:nvSpPr>
          <p:cNvPr id="4" name="Text 2"/>
          <p:cNvSpPr/>
          <p:nvPr/>
        </p:nvSpPr>
        <p:spPr>
          <a:xfrm>
            <a:off x="793790" y="3763328"/>
            <a:ext cx="13042821" cy="362903"/>
          </a:xfrm>
          <a:prstGeom prst="rect">
            <a:avLst/>
          </a:prstGeom>
          <a:noFill/>
          <a:ln/>
        </p:spPr>
        <p:txBody>
          <a:bodyPr wrap="none" lIns="0" tIns="0" rIns="0" bIns="0" rtlCol="0" anchor="t"/>
          <a:lstStyle/>
          <a:p>
            <a:pPr marL="0" indent="0">
              <a:lnSpc>
                <a:spcPts val="2850"/>
              </a:lnSpc>
              <a:buNone/>
            </a:pPr>
            <a:r>
              <a:rPr lang="en-US" sz="1750" b="1" dirty="0">
                <a:solidFill>
                  <a:srgbClr val="CFD0D8"/>
                </a:solidFill>
                <a:latin typeface="Instrument Sans Medium" pitchFamily="34" charset="0"/>
                <a:ea typeface="Instrument Sans Medium" pitchFamily="34" charset="-122"/>
                <a:cs typeface="Instrument Sans Medium" pitchFamily="34" charset="-120"/>
              </a:rPr>
              <a:t>Purpose</a:t>
            </a:r>
            <a:r>
              <a:rPr lang="en-US" sz="1750" dirty="0">
                <a:solidFill>
                  <a:srgbClr val="CFD0D8"/>
                </a:solidFill>
                <a:latin typeface="Instrument Sans Medium" pitchFamily="34" charset="0"/>
                <a:ea typeface="Instrument Sans Medium" pitchFamily="34" charset="-122"/>
                <a:cs typeface="Instrument Sans Medium" pitchFamily="34" charset="-120"/>
              </a:rPr>
              <a:t>: Store model predictions and actual outcomes to provide a transparent record of the model’s accuracy.</a:t>
            </a:r>
            <a:endParaRPr lang="en-US" sz="1750" dirty="0"/>
          </a:p>
        </p:txBody>
      </p:sp>
      <p:sp>
        <p:nvSpPr>
          <p:cNvPr id="5" name="Text 3"/>
          <p:cNvSpPr/>
          <p:nvPr/>
        </p:nvSpPr>
        <p:spPr>
          <a:xfrm>
            <a:off x="793790" y="4381381"/>
            <a:ext cx="13042821" cy="362903"/>
          </a:xfrm>
          <a:prstGeom prst="rect">
            <a:avLst/>
          </a:prstGeom>
          <a:noFill/>
          <a:ln/>
        </p:spPr>
        <p:txBody>
          <a:bodyPr wrap="none" lIns="0" tIns="0" rIns="0" bIns="0" rtlCol="0" anchor="t"/>
          <a:lstStyle/>
          <a:p>
            <a:pPr marL="0" indent="0">
              <a:lnSpc>
                <a:spcPts val="2850"/>
              </a:lnSpc>
              <a:buNone/>
            </a:pPr>
            <a:r>
              <a:rPr lang="en-US" sz="1750" b="1" dirty="0">
                <a:solidFill>
                  <a:srgbClr val="CFD0D8"/>
                </a:solidFill>
                <a:latin typeface="Instrument Sans Medium" pitchFamily="34" charset="0"/>
                <a:ea typeface="Instrument Sans Medium" pitchFamily="34" charset="-122"/>
                <a:cs typeface="Instrument Sans Medium" pitchFamily="34" charset="-120"/>
              </a:rPr>
              <a:t>Implementation</a:t>
            </a:r>
            <a:r>
              <a:rPr lang="en-US" sz="1750" dirty="0">
                <a:solidFill>
                  <a:srgbClr val="CFD0D8"/>
                </a:solidFill>
                <a:latin typeface="Instrument Sans Medium" pitchFamily="34" charset="0"/>
                <a:ea typeface="Instrument Sans Medium" pitchFamily="34" charset="-122"/>
                <a:cs typeface="Instrument Sans Medium" pitchFamily="34" charset="-120"/>
              </a:rPr>
              <a:t>:</a:t>
            </a:r>
            <a:endParaRPr lang="en-US" sz="1750" dirty="0"/>
          </a:p>
        </p:txBody>
      </p:sp>
      <p:sp>
        <p:nvSpPr>
          <p:cNvPr id="6" name="Text 4"/>
          <p:cNvSpPr/>
          <p:nvPr/>
        </p:nvSpPr>
        <p:spPr>
          <a:xfrm>
            <a:off x="793790" y="499943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Use a blockchain like Sepolia or Polygon Mumbai Testnet.</a:t>
            </a:r>
            <a:endParaRPr lang="en-US" sz="1750" dirty="0"/>
          </a:p>
        </p:txBody>
      </p:sp>
      <p:sp>
        <p:nvSpPr>
          <p:cNvPr id="7" name="Text 5"/>
          <p:cNvSpPr/>
          <p:nvPr/>
        </p:nvSpPr>
        <p:spPr>
          <a:xfrm>
            <a:off x="793790" y="544163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Store prediction records and timestamps in a smart contract.</a:t>
            </a:r>
            <a:endParaRPr lang="en-US" sz="1750" dirty="0"/>
          </a:p>
        </p:txBody>
      </p:sp>
      <p:sp>
        <p:nvSpPr>
          <p:cNvPr id="8" name="Text 6"/>
          <p:cNvSpPr/>
          <p:nvPr/>
        </p:nvSpPr>
        <p:spPr>
          <a:xfrm>
            <a:off x="793790" y="588383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Allow users to view the prediction history via the blockchain</a:t>
            </a:r>
            <a:endParaRPr lang="en-US" sz="1750" dirty="0"/>
          </a:p>
        </p:txBody>
      </p:sp>
      <p:sp>
        <p:nvSpPr>
          <p:cNvPr id="9" name="Rectangle 8">
            <a:extLst>
              <a:ext uri="{FF2B5EF4-FFF2-40B4-BE49-F238E27FC236}">
                <a16:creationId xmlns:a16="http://schemas.microsoft.com/office/drawing/2014/main" id="{009D9C91-C4AD-4961-8843-9373FBB4CCC2}"/>
              </a:ext>
            </a:extLst>
          </p:cNvPr>
          <p:cNvSpPr/>
          <p:nvPr/>
        </p:nvSpPr>
        <p:spPr>
          <a:xfrm>
            <a:off x="12790842" y="7691718"/>
            <a:ext cx="1839558" cy="537882"/>
          </a:xfrm>
          <a:prstGeom prst="rect">
            <a:avLst/>
          </a:prstGeom>
          <a:solidFill>
            <a:srgbClr val="2929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44297"/>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Leveraging Blockchain for Transparency and Accountability</a:t>
            </a:r>
            <a:endParaRPr lang="en-US" sz="4450" dirty="0"/>
          </a:p>
        </p:txBody>
      </p:sp>
      <p:sp>
        <p:nvSpPr>
          <p:cNvPr id="4" name="Shape 1"/>
          <p:cNvSpPr/>
          <p:nvPr/>
        </p:nvSpPr>
        <p:spPr>
          <a:xfrm>
            <a:off x="6605111" y="3510796"/>
            <a:ext cx="30480" cy="3674388"/>
          </a:xfrm>
          <a:prstGeom prst="roundRect">
            <a:avLst>
              <a:gd name="adj" fmla="val 312558"/>
            </a:avLst>
          </a:prstGeom>
          <a:solidFill>
            <a:srgbClr val="56565B"/>
          </a:solidFill>
          <a:ln/>
        </p:spPr>
      </p:sp>
      <p:sp>
        <p:nvSpPr>
          <p:cNvPr id="5" name="Shape 2"/>
          <p:cNvSpPr/>
          <p:nvPr/>
        </p:nvSpPr>
        <p:spPr>
          <a:xfrm>
            <a:off x="6845022" y="4005858"/>
            <a:ext cx="793790" cy="30480"/>
          </a:xfrm>
          <a:prstGeom prst="roundRect">
            <a:avLst>
              <a:gd name="adj" fmla="val 312558"/>
            </a:avLst>
          </a:prstGeom>
          <a:solidFill>
            <a:srgbClr val="56565B"/>
          </a:solidFill>
          <a:ln/>
        </p:spPr>
      </p:sp>
      <p:sp>
        <p:nvSpPr>
          <p:cNvPr id="6" name="Shape 3"/>
          <p:cNvSpPr/>
          <p:nvPr/>
        </p:nvSpPr>
        <p:spPr>
          <a:xfrm>
            <a:off x="6365200" y="3765947"/>
            <a:ext cx="510302" cy="510302"/>
          </a:xfrm>
          <a:prstGeom prst="roundRect">
            <a:avLst>
              <a:gd name="adj" fmla="val 18669"/>
            </a:avLst>
          </a:prstGeom>
          <a:solidFill>
            <a:srgbClr val="3D3D42"/>
          </a:solidFill>
          <a:ln w="7620">
            <a:solidFill>
              <a:srgbClr val="56565B"/>
            </a:solidFill>
            <a:prstDash val="solid"/>
          </a:ln>
        </p:spPr>
      </p:sp>
      <p:sp>
        <p:nvSpPr>
          <p:cNvPr id="7" name="Text 4"/>
          <p:cNvSpPr/>
          <p:nvPr/>
        </p:nvSpPr>
        <p:spPr>
          <a:xfrm>
            <a:off x="6554510" y="3850958"/>
            <a:ext cx="131683"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8" name="Text 5"/>
          <p:cNvSpPr/>
          <p:nvPr/>
        </p:nvSpPr>
        <p:spPr>
          <a:xfrm>
            <a:off x="7867888" y="3737610"/>
            <a:ext cx="5968722"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Each prediction is recorded on the blockchain, creating a tamper-proof audit trail. This ensures that the prediction process is transparent and accountable.</a:t>
            </a:r>
            <a:endParaRPr lang="en-US" sz="1750" dirty="0"/>
          </a:p>
        </p:txBody>
      </p:sp>
      <p:sp>
        <p:nvSpPr>
          <p:cNvPr id="9" name="Shape 6"/>
          <p:cNvSpPr/>
          <p:nvPr/>
        </p:nvSpPr>
        <p:spPr>
          <a:xfrm>
            <a:off x="6845022" y="5775008"/>
            <a:ext cx="793790" cy="30480"/>
          </a:xfrm>
          <a:prstGeom prst="roundRect">
            <a:avLst>
              <a:gd name="adj" fmla="val 312558"/>
            </a:avLst>
          </a:prstGeom>
          <a:solidFill>
            <a:srgbClr val="56565B"/>
          </a:solidFill>
          <a:ln/>
        </p:spPr>
      </p:sp>
      <p:sp>
        <p:nvSpPr>
          <p:cNvPr id="10" name="Shape 7"/>
          <p:cNvSpPr/>
          <p:nvPr/>
        </p:nvSpPr>
        <p:spPr>
          <a:xfrm>
            <a:off x="6365200" y="5535097"/>
            <a:ext cx="510302" cy="510302"/>
          </a:xfrm>
          <a:prstGeom prst="roundRect">
            <a:avLst>
              <a:gd name="adj" fmla="val 18669"/>
            </a:avLst>
          </a:prstGeom>
          <a:solidFill>
            <a:srgbClr val="3D3D42"/>
          </a:solidFill>
          <a:ln w="7620">
            <a:solidFill>
              <a:srgbClr val="56565B"/>
            </a:solidFill>
            <a:prstDash val="solid"/>
          </a:ln>
        </p:spPr>
      </p:sp>
      <p:sp>
        <p:nvSpPr>
          <p:cNvPr id="11" name="Text 8"/>
          <p:cNvSpPr/>
          <p:nvPr/>
        </p:nvSpPr>
        <p:spPr>
          <a:xfrm>
            <a:off x="6525578" y="5620107"/>
            <a:ext cx="18954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2" name="Text 9"/>
          <p:cNvSpPr/>
          <p:nvPr/>
        </p:nvSpPr>
        <p:spPr>
          <a:xfrm>
            <a:off x="7867888" y="5506760"/>
            <a:ext cx="5968722"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blockchain's immutable nature safeguards the integrity of the data and protects against manipulation or alteration. Users can verify the accuracy of the predictions.</a:t>
            </a:r>
            <a:endParaRPr lang="en-US" sz="1750" dirty="0"/>
          </a:p>
        </p:txBody>
      </p:sp>
      <p:sp>
        <p:nvSpPr>
          <p:cNvPr id="13" name="Rectangle 12">
            <a:extLst>
              <a:ext uri="{FF2B5EF4-FFF2-40B4-BE49-F238E27FC236}">
                <a16:creationId xmlns:a16="http://schemas.microsoft.com/office/drawing/2014/main" id="{8A3651A4-7308-4BA7-B58D-D4B5B1DB68BD}"/>
              </a:ext>
            </a:extLst>
          </p:cNvPr>
          <p:cNvSpPr/>
          <p:nvPr/>
        </p:nvSpPr>
        <p:spPr>
          <a:xfrm>
            <a:off x="12790842" y="7691718"/>
            <a:ext cx="1839558" cy="537882"/>
          </a:xfrm>
          <a:prstGeom prst="rect">
            <a:avLst/>
          </a:prstGeom>
          <a:solidFill>
            <a:srgbClr val="2929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74959"/>
            <a:ext cx="7213640" cy="708779"/>
          </a:xfrm>
          <a:prstGeom prst="rect">
            <a:avLst/>
          </a:prstGeom>
          <a:noFill/>
          <a:ln/>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Tools and Techniques Used</a:t>
            </a:r>
            <a:endParaRPr lang="en-US" sz="4450" dirty="0"/>
          </a:p>
        </p:txBody>
      </p:sp>
      <p:sp>
        <p:nvSpPr>
          <p:cNvPr id="3" name="Shape 1"/>
          <p:cNvSpPr/>
          <p:nvPr/>
        </p:nvSpPr>
        <p:spPr>
          <a:xfrm>
            <a:off x="793790" y="2737366"/>
            <a:ext cx="13042821" cy="3917156"/>
          </a:xfrm>
          <a:prstGeom prst="roundRect">
            <a:avLst>
              <a:gd name="adj" fmla="val 2432"/>
            </a:avLst>
          </a:prstGeom>
          <a:noFill/>
          <a:ln w="7620">
            <a:solidFill>
              <a:srgbClr val="FFFFFF">
                <a:alpha val="24000"/>
              </a:srgbClr>
            </a:solidFill>
            <a:prstDash val="solid"/>
          </a:ln>
        </p:spPr>
      </p:sp>
      <p:sp>
        <p:nvSpPr>
          <p:cNvPr id="4" name="Shape 2"/>
          <p:cNvSpPr/>
          <p:nvPr/>
        </p:nvSpPr>
        <p:spPr>
          <a:xfrm>
            <a:off x="801410" y="2744986"/>
            <a:ext cx="13027581" cy="650319"/>
          </a:xfrm>
          <a:prstGeom prst="rect">
            <a:avLst/>
          </a:prstGeom>
          <a:solidFill>
            <a:srgbClr val="FFFFFF">
              <a:alpha val="4000"/>
            </a:srgbClr>
          </a:solidFill>
          <a:ln/>
        </p:spPr>
      </p:sp>
      <p:sp>
        <p:nvSpPr>
          <p:cNvPr id="5" name="Text 3"/>
          <p:cNvSpPr/>
          <p:nvPr/>
        </p:nvSpPr>
        <p:spPr>
          <a:xfrm>
            <a:off x="1028224" y="2888694"/>
            <a:ext cx="6056352"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Data Collection</a:t>
            </a:r>
            <a:endParaRPr lang="en-US" sz="1750" dirty="0"/>
          </a:p>
        </p:txBody>
      </p:sp>
      <p:sp>
        <p:nvSpPr>
          <p:cNvPr id="6" name="Text 4"/>
          <p:cNvSpPr/>
          <p:nvPr/>
        </p:nvSpPr>
        <p:spPr>
          <a:xfrm>
            <a:off x="7545824" y="2888694"/>
            <a:ext cx="6056352"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CoinGecko API, Binance API, yfinance</a:t>
            </a:r>
            <a:endParaRPr lang="en-US" sz="1750" dirty="0"/>
          </a:p>
        </p:txBody>
      </p:sp>
      <p:sp>
        <p:nvSpPr>
          <p:cNvPr id="7" name="Shape 5"/>
          <p:cNvSpPr/>
          <p:nvPr/>
        </p:nvSpPr>
        <p:spPr>
          <a:xfrm>
            <a:off x="801410" y="3395305"/>
            <a:ext cx="13027581" cy="650319"/>
          </a:xfrm>
          <a:prstGeom prst="rect">
            <a:avLst/>
          </a:prstGeom>
          <a:solidFill>
            <a:srgbClr val="000000">
              <a:alpha val="4000"/>
            </a:srgbClr>
          </a:solidFill>
          <a:ln/>
        </p:spPr>
      </p:sp>
      <p:sp>
        <p:nvSpPr>
          <p:cNvPr id="8" name="Text 6"/>
          <p:cNvSpPr/>
          <p:nvPr/>
        </p:nvSpPr>
        <p:spPr>
          <a:xfrm>
            <a:off x="1028224" y="3539014"/>
            <a:ext cx="6056352"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Feature Engineering</a:t>
            </a:r>
            <a:endParaRPr lang="en-US" sz="1750" dirty="0"/>
          </a:p>
        </p:txBody>
      </p:sp>
      <p:sp>
        <p:nvSpPr>
          <p:cNvPr id="9" name="Text 7"/>
          <p:cNvSpPr/>
          <p:nvPr/>
        </p:nvSpPr>
        <p:spPr>
          <a:xfrm>
            <a:off x="7545824" y="3539014"/>
            <a:ext cx="6056352"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ta, Pandas</a:t>
            </a:r>
            <a:endParaRPr lang="en-US" sz="1750" dirty="0"/>
          </a:p>
        </p:txBody>
      </p:sp>
      <p:sp>
        <p:nvSpPr>
          <p:cNvPr id="10" name="Shape 8"/>
          <p:cNvSpPr/>
          <p:nvPr/>
        </p:nvSpPr>
        <p:spPr>
          <a:xfrm>
            <a:off x="801410" y="4045625"/>
            <a:ext cx="13027581" cy="650319"/>
          </a:xfrm>
          <a:prstGeom prst="rect">
            <a:avLst/>
          </a:prstGeom>
          <a:solidFill>
            <a:srgbClr val="FFFFFF">
              <a:alpha val="4000"/>
            </a:srgbClr>
          </a:solidFill>
          <a:ln/>
        </p:spPr>
      </p:sp>
      <p:sp>
        <p:nvSpPr>
          <p:cNvPr id="11" name="Text 9"/>
          <p:cNvSpPr/>
          <p:nvPr/>
        </p:nvSpPr>
        <p:spPr>
          <a:xfrm>
            <a:off x="1028224" y="4189333"/>
            <a:ext cx="6056352"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Graph Integration</a:t>
            </a:r>
            <a:endParaRPr lang="en-US" sz="1750" dirty="0"/>
          </a:p>
        </p:txBody>
      </p:sp>
      <p:sp>
        <p:nvSpPr>
          <p:cNvPr id="12" name="Text 10"/>
          <p:cNvSpPr/>
          <p:nvPr/>
        </p:nvSpPr>
        <p:spPr>
          <a:xfrm>
            <a:off x="7545824" y="4189333"/>
            <a:ext cx="6056352"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TradingView API</a:t>
            </a:r>
            <a:endParaRPr lang="en-US" sz="1750" dirty="0"/>
          </a:p>
        </p:txBody>
      </p:sp>
      <p:sp>
        <p:nvSpPr>
          <p:cNvPr id="13" name="Shape 11"/>
          <p:cNvSpPr/>
          <p:nvPr/>
        </p:nvSpPr>
        <p:spPr>
          <a:xfrm>
            <a:off x="801410" y="4695944"/>
            <a:ext cx="13027581" cy="650319"/>
          </a:xfrm>
          <a:prstGeom prst="rect">
            <a:avLst/>
          </a:prstGeom>
          <a:solidFill>
            <a:srgbClr val="000000">
              <a:alpha val="4000"/>
            </a:srgbClr>
          </a:solidFill>
          <a:ln/>
        </p:spPr>
      </p:sp>
      <p:sp>
        <p:nvSpPr>
          <p:cNvPr id="14" name="Text 12"/>
          <p:cNvSpPr/>
          <p:nvPr/>
        </p:nvSpPr>
        <p:spPr>
          <a:xfrm>
            <a:off x="1028224" y="4839653"/>
            <a:ext cx="6056352"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Blockchain Integration</a:t>
            </a:r>
            <a:endParaRPr lang="en-US" sz="1750" dirty="0"/>
          </a:p>
        </p:txBody>
      </p:sp>
      <p:sp>
        <p:nvSpPr>
          <p:cNvPr id="15" name="Text 13"/>
          <p:cNvSpPr/>
          <p:nvPr/>
        </p:nvSpPr>
        <p:spPr>
          <a:xfrm>
            <a:off x="7545824" y="4839653"/>
            <a:ext cx="6056352"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Web3.js, Remix-ide</a:t>
            </a:r>
            <a:endParaRPr lang="en-US" sz="1750" dirty="0"/>
          </a:p>
        </p:txBody>
      </p:sp>
      <p:sp>
        <p:nvSpPr>
          <p:cNvPr id="16" name="Shape 14"/>
          <p:cNvSpPr/>
          <p:nvPr/>
        </p:nvSpPr>
        <p:spPr>
          <a:xfrm>
            <a:off x="801410" y="5346263"/>
            <a:ext cx="13027581" cy="650319"/>
          </a:xfrm>
          <a:prstGeom prst="rect">
            <a:avLst/>
          </a:prstGeom>
          <a:solidFill>
            <a:srgbClr val="FFFFFF">
              <a:alpha val="4000"/>
            </a:srgbClr>
          </a:solidFill>
          <a:ln/>
        </p:spPr>
      </p:sp>
      <p:sp>
        <p:nvSpPr>
          <p:cNvPr id="17" name="Text 15"/>
          <p:cNvSpPr/>
          <p:nvPr/>
        </p:nvSpPr>
        <p:spPr>
          <a:xfrm>
            <a:off x="1028224" y="5489972"/>
            <a:ext cx="6056352"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Frontend</a:t>
            </a:r>
            <a:endParaRPr lang="en-US" sz="1750" dirty="0"/>
          </a:p>
        </p:txBody>
      </p:sp>
      <p:sp>
        <p:nvSpPr>
          <p:cNvPr id="18" name="Text 16"/>
          <p:cNvSpPr/>
          <p:nvPr/>
        </p:nvSpPr>
        <p:spPr>
          <a:xfrm>
            <a:off x="7545824" y="5489972"/>
            <a:ext cx="6056352"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HTML, CSS</a:t>
            </a:r>
            <a:endParaRPr lang="en-US" sz="1750" dirty="0"/>
          </a:p>
        </p:txBody>
      </p:sp>
      <p:sp>
        <p:nvSpPr>
          <p:cNvPr id="19" name="Shape 17"/>
          <p:cNvSpPr/>
          <p:nvPr/>
        </p:nvSpPr>
        <p:spPr>
          <a:xfrm>
            <a:off x="801410" y="5996583"/>
            <a:ext cx="13027581" cy="650319"/>
          </a:xfrm>
          <a:prstGeom prst="rect">
            <a:avLst/>
          </a:prstGeom>
          <a:solidFill>
            <a:srgbClr val="000000">
              <a:alpha val="4000"/>
            </a:srgbClr>
          </a:solidFill>
          <a:ln/>
        </p:spPr>
      </p:sp>
      <p:sp>
        <p:nvSpPr>
          <p:cNvPr id="20" name="Text 18"/>
          <p:cNvSpPr/>
          <p:nvPr/>
        </p:nvSpPr>
        <p:spPr>
          <a:xfrm>
            <a:off x="1028224" y="6140291"/>
            <a:ext cx="6056352"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Backend</a:t>
            </a:r>
            <a:endParaRPr lang="en-US" sz="1750" dirty="0"/>
          </a:p>
        </p:txBody>
      </p:sp>
      <p:sp>
        <p:nvSpPr>
          <p:cNvPr id="21" name="Text 19"/>
          <p:cNvSpPr/>
          <p:nvPr/>
        </p:nvSpPr>
        <p:spPr>
          <a:xfrm>
            <a:off x="7545824" y="6140291"/>
            <a:ext cx="6056352"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Flask, Node.js</a:t>
            </a:r>
            <a:endParaRPr lang="en-US" sz="1750" dirty="0"/>
          </a:p>
        </p:txBody>
      </p:sp>
      <p:sp>
        <p:nvSpPr>
          <p:cNvPr id="22" name="Rectangle 21">
            <a:extLst>
              <a:ext uri="{FF2B5EF4-FFF2-40B4-BE49-F238E27FC236}">
                <a16:creationId xmlns:a16="http://schemas.microsoft.com/office/drawing/2014/main" id="{E1926C98-E4D8-445E-A289-97F72B883D0E}"/>
              </a:ext>
            </a:extLst>
          </p:cNvPr>
          <p:cNvSpPr/>
          <p:nvPr/>
        </p:nvSpPr>
        <p:spPr>
          <a:xfrm>
            <a:off x="12790842" y="7691718"/>
            <a:ext cx="1839558" cy="537882"/>
          </a:xfrm>
          <a:prstGeom prst="rect">
            <a:avLst/>
          </a:prstGeom>
          <a:solidFill>
            <a:srgbClr val="2929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85229"/>
            <a:ext cx="5912525" cy="708779"/>
          </a:xfrm>
          <a:prstGeom prst="rect">
            <a:avLst/>
          </a:prstGeom>
          <a:noFill/>
          <a:ln/>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Future Enhancements</a:t>
            </a:r>
            <a:endParaRPr lang="en-US" sz="4450" dirty="0"/>
          </a:p>
        </p:txBody>
      </p:sp>
      <p:sp>
        <p:nvSpPr>
          <p:cNvPr id="4" name="Text 1"/>
          <p:cNvSpPr/>
          <p:nvPr/>
        </p:nvSpPr>
        <p:spPr>
          <a:xfrm>
            <a:off x="793790" y="3834170"/>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Integrate sentiment analysis to improve accuracy. </a:t>
            </a:r>
            <a:endParaRPr lang="en-US" sz="1750" dirty="0"/>
          </a:p>
        </p:txBody>
      </p:sp>
      <p:sp>
        <p:nvSpPr>
          <p:cNvPr id="5" name="Text 2"/>
          <p:cNvSpPr/>
          <p:nvPr/>
        </p:nvSpPr>
        <p:spPr>
          <a:xfrm>
            <a:off x="793790" y="4276368"/>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Add support for more assets. </a:t>
            </a:r>
            <a:endParaRPr lang="en-US" sz="1750" dirty="0"/>
          </a:p>
        </p:txBody>
      </p:sp>
      <p:sp>
        <p:nvSpPr>
          <p:cNvPr id="6" name="Text 3"/>
          <p:cNvSpPr/>
          <p:nvPr/>
        </p:nvSpPr>
        <p:spPr>
          <a:xfrm>
            <a:off x="793790" y="4718566"/>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Instrument Sans Medium" pitchFamily="34" charset="0"/>
                <a:ea typeface="Instrument Sans Medium" pitchFamily="34" charset="-122"/>
                <a:cs typeface="Instrument Sans Medium" pitchFamily="34" charset="-120"/>
              </a:rPr>
              <a:t>Implement other indicators in order to improve accuracy of the prediction.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684A5-0EBD-6372-CFC4-2EB6C73B386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1E4A9AC-B9E6-52BB-BD7A-E75642127669}"/>
              </a:ext>
            </a:extLst>
          </p:cNvPr>
          <p:cNvSpPr/>
          <p:nvPr/>
        </p:nvSpPr>
        <p:spPr>
          <a:xfrm>
            <a:off x="1321013" y="101079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Results</a:t>
            </a:r>
            <a:endParaRPr lang="en-US" sz="4450" dirty="0"/>
          </a:p>
        </p:txBody>
      </p:sp>
      <p:sp>
        <p:nvSpPr>
          <p:cNvPr id="4" name="Text 2">
            <a:extLst>
              <a:ext uri="{FF2B5EF4-FFF2-40B4-BE49-F238E27FC236}">
                <a16:creationId xmlns:a16="http://schemas.microsoft.com/office/drawing/2014/main" id="{365F828C-7B89-0157-3358-3D57610C57A5}"/>
              </a:ext>
            </a:extLst>
          </p:cNvPr>
          <p:cNvSpPr/>
          <p:nvPr/>
        </p:nvSpPr>
        <p:spPr>
          <a:xfrm>
            <a:off x="793790" y="2040630"/>
            <a:ext cx="13042821" cy="5035673"/>
          </a:xfrm>
          <a:prstGeom prst="rect">
            <a:avLst/>
          </a:prstGeom>
          <a:noFill/>
          <a:ln/>
        </p:spPr>
        <p:txBody>
          <a:bodyPr wrap="none" lIns="0" tIns="0" rIns="0" bIns="0" rtlCol="0" anchor="t"/>
          <a:lstStyle/>
          <a:p>
            <a:pPr marL="0" indent="0">
              <a:lnSpc>
                <a:spcPts val="2850"/>
              </a:lnSpc>
              <a:buNone/>
            </a:pPr>
            <a:r>
              <a:rPr lang="en-US" sz="1750" b="1" dirty="0">
                <a:solidFill>
                  <a:srgbClr val="CFD0D8"/>
                </a:solidFill>
                <a:latin typeface="Instrument Sans Medium" pitchFamily="34" charset="0"/>
                <a:ea typeface="Instrument Sans Medium" pitchFamily="34" charset="-122"/>
                <a:cs typeface="Instrument Sans Medium" pitchFamily="34" charset="-120"/>
              </a:rPr>
              <a:t>We ran the tests overnight for ETHUSDT and BTCUSDT and we got the following results:</a:t>
            </a:r>
            <a:br>
              <a:rPr lang="en-US" sz="1750" b="1" dirty="0">
                <a:solidFill>
                  <a:srgbClr val="CFD0D8"/>
                </a:solidFill>
                <a:latin typeface="Instrument Sans Medium" pitchFamily="34" charset="0"/>
                <a:ea typeface="Instrument Sans Medium" pitchFamily="34" charset="-122"/>
                <a:cs typeface="Instrument Sans Medium" pitchFamily="34" charset="-120"/>
              </a:rPr>
            </a:br>
            <a:br>
              <a:rPr lang="en-US" sz="1750" b="1" dirty="0">
                <a:solidFill>
                  <a:srgbClr val="CFD0D8"/>
                </a:solidFill>
                <a:latin typeface="Instrument Sans Medium" pitchFamily="34" charset="0"/>
                <a:ea typeface="Instrument Sans Medium" pitchFamily="34" charset="-122"/>
                <a:cs typeface="Instrument Sans Medium" pitchFamily="34" charset="-120"/>
              </a:rPr>
            </a:br>
            <a:r>
              <a:rPr lang="en-US" sz="1750" b="1" dirty="0">
                <a:solidFill>
                  <a:srgbClr val="CFD0D8"/>
                </a:solidFill>
                <a:latin typeface="Instrument Sans Medium" pitchFamily="34" charset="0"/>
                <a:ea typeface="Instrument Sans Medium" pitchFamily="34" charset="-122"/>
                <a:cs typeface="Instrument Sans Medium" pitchFamily="34" charset="-120"/>
              </a:rPr>
              <a:t>For ETH:</a:t>
            </a:r>
          </a:p>
          <a:p>
            <a:pPr marL="285750" indent="-285750">
              <a:lnSpc>
                <a:spcPts val="2850"/>
              </a:lnSpc>
              <a:buFontTx/>
              <a:buChar char="-"/>
            </a:pPr>
            <a:r>
              <a:rPr lang="en-US" sz="1750" b="1" dirty="0">
                <a:solidFill>
                  <a:srgbClr val="CFD0D8"/>
                </a:solidFill>
                <a:latin typeface="Instrument Sans Medium" pitchFamily="34" charset="0"/>
              </a:rPr>
              <a:t>It had a total of 20 buy orders and a total of 68 sell orders.</a:t>
            </a:r>
          </a:p>
          <a:p>
            <a:pPr marL="285750" indent="-285750">
              <a:lnSpc>
                <a:spcPts val="2850"/>
              </a:lnSpc>
              <a:buFontTx/>
              <a:buChar char="-"/>
            </a:pPr>
            <a:r>
              <a:rPr lang="en-US" sz="1750" b="1" dirty="0">
                <a:solidFill>
                  <a:srgbClr val="CFD0D8"/>
                </a:solidFill>
                <a:latin typeface="Instrument Sans Medium" pitchFamily="34" charset="0"/>
              </a:rPr>
              <a:t>The average buy price for the orders came out to be $3644.52 and the average sell price came out to be $3653.61.</a:t>
            </a:r>
          </a:p>
          <a:p>
            <a:pPr>
              <a:lnSpc>
                <a:spcPts val="2850"/>
              </a:lnSpc>
            </a:pPr>
            <a:endParaRPr lang="en-US" sz="1750" b="1" dirty="0">
              <a:solidFill>
                <a:srgbClr val="CFD0D8"/>
              </a:solidFill>
              <a:latin typeface="Instrument Sans Medium" pitchFamily="34" charset="0"/>
            </a:endParaRPr>
          </a:p>
          <a:p>
            <a:pPr>
              <a:lnSpc>
                <a:spcPts val="2850"/>
              </a:lnSpc>
            </a:pPr>
            <a:r>
              <a:rPr lang="en-US" sz="1750" b="1" dirty="0">
                <a:solidFill>
                  <a:srgbClr val="CFD0D8"/>
                </a:solidFill>
                <a:latin typeface="Instrument Sans Medium" pitchFamily="34" charset="0"/>
              </a:rPr>
              <a:t>For BTC:</a:t>
            </a:r>
          </a:p>
          <a:p>
            <a:pPr>
              <a:lnSpc>
                <a:spcPts val="2850"/>
              </a:lnSpc>
            </a:pPr>
            <a:r>
              <a:rPr lang="en-US" sz="1750" b="1" dirty="0">
                <a:solidFill>
                  <a:srgbClr val="CFD0D8"/>
                </a:solidFill>
                <a:latin typeface="Instrument Sans Medium" pitchFamily="34" charset="0"/>
              </a:rPr>
              <a:t>-It had a total of  buy orders and a total of 2 sell orders.</a:t>
            </a:r>
          </a:p>
          <a:p>
            <a:pPr>
              <a:lnSpc>
                <a:spcPts val="2850"/>
              </a:lnSpc>
            </a:pPr>
            <a:r>
              <a:rPr lang="en-US" sz="1750" b="1" dirty="0">
                <a:solidFill>
                  <a:srgbClr val="CFD0D8"/>
                </a:solidFill>
                <a:latin typeface="Instrument Sans Medium" pitchFamily="34" charset="0"/>
              </a:rPr>
              <a:t>-The average buy price for the orders came out to be $96283.53 and the average sell price came out to be $96374.71.</a:t>
            </a:r>
          </a:p>
          <a:p>
            <a:pPr>
              <a:lnSpc>
                <a:spcPts val="2850"/>
              </a:lnSpc>
            </a:pPr>
            <a:endParaRPr lang="en-US" sz="1750" b="1" dirty="0">
              <a:solidFill>
                <a:srgbClr val="CFD0D8"/>
              </a:solidFill>
              <a:latin typeface="Instrument Sans Medium" pitchFamily="34" charset="0"/>
            </a:endParaRPr>
          </a:p>
          <a:p>
            <a:pPr>
              <a:lnSpc>
                <a:spcPts val="2850"/>
              </a:lnSpc>
            </a:pPr>
            <a:r>
              <a:rPr lang="en-US" sz="2000" b="1" dirty="0">
                <a:solidFill>
                  <a:srgbClr val="CFD0D8"/>
                </a:solidFill>
                <a:latin typeface="Instrument Sans Medium" pitchFamily="34" charset="0"/>
              </a:rPr>
              <a:t>Hence we can observe that, at an average we have bought the coin at a lower price and sold it at a higher price,</a:t>
            </a:r>
          </a:p>
          <a:p>
            <a:pPr>
              <a:lnSpc>
                <a:spcPts val="2850"/>
              </a:lnSpc>
            </a:pPr>
            <a:r>
              <a:rPr lang="en-US" sz="2000" b="1" dirty="0">
                <a:solidFill>
                  <a:srgbClr val="CFD0D8"/>
                </a:solidFill>
                <a:latin typeface="Instrument Sans Medium" pitchFamily="34" charset="0"/>
              </a:rPr>
              <a:t>usually for Futures trades we use a leverage, so at a high leverage of 25-30x , we will end up making a good</a:t>
            </a:r>
          </a:p>
          <a:p>
            <a:pPr>
              <a:lnSpc>
                <a:spcPts val="2850"/>
              </a:lnSpc>
            </a:pPr>
            <a:r>
              <a:rPr lang="en-US" sz="2000" b="1" dirty="0">
                <a:solidFill>
                  <a:srgbClr val="CFD0D8"/>
                </a:solidFill>
                <a:latin typeface="Instrument Sans Medium" pitchFamily="34" charset="0"/>
              </a:rPr>
              <a:t>profit on our trades.</a:t>
            </a:r>
          </a:p>
          <a:p>
            <a:pPr>
              <a:lnSpc>
                <a:spcPts val="2850"/>
              </a:lnSpc>
            </a:pPr>
            <a:endParaRPr lang="en-US" sz="1750" b="1" dirty="0">
              <a:solidFill>
                <a:srgbClr val="CFD0D8"/>
              </a:solidFill>
              <a:latin typeface="Instrument Sans Medium" pitchFamily="34" charset="0"/>
            </a:endParaRPr>
          </a:p>
        </p:txBody>
      </p:sp>
      <p:sp>
        <p:nvSpPr>
          <p:cNvPr id="9" name="Rectangle 8">
            <a:extLst>
              <a:ext uri="{FF2B5EF4-FFF2-40B4-BE49-F238E27FC236}">
                <a16:creationId xmlns:a16="http://schemas.microsoft.com/office/drawing/2014/main" id="{E3D66B12-182E-88AB-7519-6FAC093C86F5}"/>
              </a:ext>
            </a:extLst>
          </p:cNvPr>
          <p:cNvSpPr/>
          <p:nvPr/>
        </p:nvSpPr>
        <p:spPr>
          <a:xfrm>
            <a:off x="12790842" y="7691718"/>
            <a:ext cx="1839558" cy="537882"/>
          </a:xfrm>
          <a:prstGeom prst="rect">
            <a:avLst/>
          </a:prstGeom>
          <a:solidFill>
            <a:srgbClr val="2929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476298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927</Words>
  <Application>Microsoft Office PowerPoint</Application>
  <PresentationFormat>Custom</PresentationFormat>
  <Paragraphs>85</Paragraphs>
  <Slides>16</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Instrument Sans Medium</vt:lpstr>
      <vt:lpstr>Arial</vt:lpstr>
      <vt:lpstr>Instrument Sans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suneesh bare</cp:lastModifiedBy>
  <cp:revision>4</cp:revision>
  <dcterms:created xsi:type="dcterms:W3CDTF">2024-11-27T14:36:07Z</dcterms:created>
  <dcterms:modified xsi:type="dcterms:W3CDTF">2024-11-28T04:31:16Z</dcterms:modified>
</cp:coreProperties>
</file>